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59675" cy="10691813"/>
  <p:notesSz cx="6807200" cy="9939338"/>
  <p:defaultTextStyle>
    <a:defPPr>
      <a:defRPr lang="ko-KR"/>
    </a:defPPr>
    <a:lvl1pPr marL="0" algn="l" defTabSz="952414" rtl="0" eaLnBrk="1" latinLnBrk="1" hangingPunct="1">
      <a:defRPr sz="1876" kern="1200">
        <a:solidFill>
          <a:schemeClr val="tx1"/>
        </a:solidFill>
        <a:latin typeface="+mn-lt"/>
        <a:ea typeface="+mn-ea"/>
        <a:cs typeface="+mn-cs"/>
      </a:defRPr>
    </a:lvl1pPr>
    <a:lvl2pPr marL="476208" algn="l" defTabSz="952414" rtl="0" eaLnBrk="1" latinLnBrk="1" hangingPunct="1">
      <a:defRPr sz="1876" kern="1200">
        <a:solidFill>
          <a:schemeClr val="tx1"/>
        </a:solidFill>
        <a:latin typeface="+mn-lt"/>
        <a:ea typeface="+mn-ea"/>
        <a:cs typeface="+mn-cs"/>
      </a:defRPr>
    </a:lvl2pPr>
    <a:lvl3pPr marL="952414" algn="l" defTabSz="952414" rtl="0" eaLnBrk="1" latinLnBrk="1" hangingPunct="1">
      <a:defRPr sz="1876" kern="1200">
        <a:solidFill>
          <a:schemeClr val="tx1"/>
        </a:solidFill>
        <a:latin typeface="+mn-lt"/>
        <a:ea typeface="+mn-ea"/>
        <a:cs typeface="+mn-cs"/>
      </a:defRPr>
    </a:lvl3pPr>
    <a:lvl4pPr marL="1428623" algn="l" defTabSz="952414" rtl="0" eaLnBrk="1" latinLnBrk="1" hangingPunct="1">
      <a:defRPr sz="1876" kern="1200">
        <a:solidFill>
          <a:schemeClr val="tx1"/>
        </a:solidFill>
        <a:latin typeface="+mn-lt"/>
        <a:ea typeface="+mn-ea"/>
        <a:cs typeface="+mn-cs"/>
      </a:defRPr>
    </a:lvl4pPr>
    <a:lvl5pPr marL="1904831" algn="l" defTabSz="952414" rtl="0" eaLnBrk="1" latinLnBrk="1" hangingPunct="1">
      <a:defRPr sz="1876" kern="1200">
        <a:solidFill>
          <a:schemeClr val="tx1"/>
        </a:solidFill>
        <a:latin typeface="+mn-lt"/>
        <a:ea typeface="+mn-ea"/>
        <a:cs typeface="+mn-cs"/>
      </a:defRPr>
    </a:lvl5pPr>
    <a:lvl6pPr marL="2381038" algn="l" defTabSz="952414" rtl="0" eaLnBrk="1" latinLnBrk="1" hangingPunct="1">
      <a:defRPr sz="1876" kern="1200">
        <a:solidFill>
          <a:schemeClr val="tx1"/>
        </a:solidFill>
        <a:latin typeface="+mn-lt"/>
        <a:ea typeface="+mn-ea"/>
        <a:cs typeface="+mn-cs"/>
      </a:defRPr>
    </a:lvl6pPr>
    <a:lvl7pPr marL="2857245" algn="l" defTabSz="952414" rtl="0" eaLnBrk="1" latinLnBrk="1" hangingPunct="1">
      <a:defRPr sz="1876" kern="1200">
        <a:solidFill>
          <a:schemeClr val="tx1"/>
        </a:solidFill>
        <a:latin typeface="+mn-lt"/>
        <a:ea typeface="+mn-ea"/>
        <a:cs typeface="+mn-cs"/>
      </a:defRPr>
    </a:lvl7pPr>
    <a:lvl8pPr marL="3333453" algn="l" defTabSz="952414" rtl="0" eaLnBrk="1" latinLnBrk="1" hangingPunct="1">
      <a:defRPr sz="1876" kern="1200">
        <a:solidFill>
          <a:schemeClr val="tx1"/>
        </a:solidFill>
        <a:latin typeface="+mn-lt"/>
        <a:ea typeface="+mn-ea"/>
        <a:cs typeface="+mn-cs"/>
      </a:defRPr>
    </a:lvl8pPr>
    <a:lvl9pPr marL="3809661" algn="l" defTabSz="952414" rtl="0" eaLnBrk="1" latinLnBrk="1" hangingPunct="1">
      <a:defRPr sz="18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97" userDrawn="1">
          <p15:clr>
            <a:srgbClr val="A4A3A4"/>
          </p15:clr>
        </p15:guide>
        <p15:guide id="2" pos="2071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6261"/>
    <a:srgbClr val="E6E6E6"/>
    <a:srgbClr val="FFCCCC"/>
    <a:srgbClr val="9D6361"/>
    <a:srgbClr val="FF5050"/>
    <a:srgbClr val="FFFFFF"/>
    <a:srgbClr val="304770"/>
    <a:srgbClr val="CCDDF2"/>
    <a:srgbClr val="558ED5"/>
    <a:srgbClr val="B1C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23" autoAdjust="0"/>
    <p:restoredTop sz="86379" autoAdjust="0"/>
  </p:normalViewPr>
  <p:slideViewPr>
    <p:cSldViewPr>
      <p:cViewPr varScale="1">
        <p:scale>
          <a:sx n="73" d="100"/>
          <a:sy n="73" d="100"/>
        </p:scale>
        <p:origin x="3234" y="84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4008" y="120"/>
      </p:cViewPr>
      <p:guideLst>
        <p:guide orient="horz" pos="2797"/>
        <p:guide pos="2071"/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990" cy="496427"/>
          </a:xfrm>
          <a:prstGeom prst="rect">
            <a:avLst/>
          </a:prstGeom>
        </p:spPr>
        <p:txBody>
          <a:bodyPr vert="horz" lIns="88313" tIns="44156" rIns="88313" bIns="44156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689" y="2"/>
            <a:ext cx="2949990" cy="496427"/>
          </a:xfrm>
          <a:prstGeom prst="rect">
            <a:avLst/>
          </a:prstGeom>
        </p:spPr>
        <p:txBody>
          <a:bodyPr vert="horz" lIns="88313" tIns="44156" rIns="88313" bIns="44156" rtlCol="0"/>
          <a:lstStyle>
            <a:lvl1pPr algn="r">
              <a:defRPr sz="1200"/>
            </a:lvl1pPr>
          </a:lstStyle>
          <a:p>
            <a:fld id="{7351B3F0-5982-48A6-B018-43D8CF74A538}" type="datetimeFigureOut">
              <a:rPr lang="ko-KR" altLang="en-US" smtClean="0"/>
              <a:pPr/>
              <a:t>2023-10-05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1370"/>
            <a:ext cx="2949990" cy="496427"/>
          </a:xfrm>
          <a:prstGeom prst="rect">
            <a:avLst/>
          </a:prstGeom>
        </p:spPr>
        <p:txBody>
          <a:bodyPr vert="horz" lIns="88313" tIns="44156" rIns="88313" bIns="44156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689" y="9441370"/>
            <a:ext cx="2949990" cy="496427"/>
          </a:xfrm>
          <a:prstGeom prst="rect">
            <a:avLst/>
          </a:prstGeom>
        </p:spPr>
        <p:txBody>
          <a:bodyPr vert="horz" lIns="88313" tIns="44156" rIns="88313" bIns="44156" rtlCol="0" anchor="b"/>
          <a:lstStyle>
            <a:lvl1pPr algn="r">
              <a:defRPr sz="1200"/>
            </a:lvl1pPr>
          </a:lstStyle>
          <a:p>
            <a:fld id="{C6773328-40AC-487F-B72C-E25E4D59238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81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이미지 개체 틀 6">
            <a:extLst>
              <a:ext uri="{FF2B5EF4-FFF2-40B4-BE49-F238E27FC236}">
                <a16:creationId xmlns:a16="http://schemas.microsoft.com/office/drawing/2014/main" id="{9D0D89E8-797B-4867-8872-5840D96D68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109538" y="0"/>
            <a:ext cx="7026276" cy="9939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13" tIns="44156" rIns="88313" bIns="44156" rtlCol="0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69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2414" rtl="0" eaLnBrk="1" latinLnBrk="1" hangingPunct="1">
      <a:defRPr sz="1249" kern="1200">
        <a:solidFill>
          <a:schemeClr val="tx1"/>
        </a:solidFill>
        <a:latin typeface="+mn-lt"/>
        <a:ea typeface="+mn-ea"/>
        <a:cs typeface="+mn-cs"/>
      </a:defRPr>
    </a:lvl1pPr>
    <a:lvl2pPr marL="476208" algn="l" defTabSz="952414" rtl="0" eaLnBrk="1" latinLnBrk="1" hangingPunct="1">
      <a:defRPr sz="1249" kern="1200">
        <a:solidFill>
          <a:schemeClr val="tx1"/>
        </a:solidFill>
        <a:latin typeface="+mn-lt"/>
        <a:ea typeface="+mn-ea"/>
        <a:cs typeface="+mn-cs"/>
      </a:defRPr>
    </a:lvl2pPr>
    <a:lvl3pPr marL="952414" algn="l" defTabSz="952414" rtl="0" eaLnBrk="1" latinLnBrk="1" hangingPunct="1">
      <a:defRPr sz="1249" kern="1200">
        <a:solidFill>
          <a:schemeClr val="tx1"/>
        </a:solidFill>
        <a:latin typeface="+mn-lt"/>
        <a:ea typeface="+mn-ea"/>
        <a:cs typeface="+mn-cs"/>
      </a:defRPr>
    </a:lvl3pPr>
    <a:lvl4pPr marL="1428623" algn="l" defTabSz="952414" rtl="0" eaLnBrk="1" latinLnBrk="1" hangingPunct="1">
      <a:defRPr sz="1249" kern="1200">
        <a:solidFill>
          <a:schemeClr val="tx1"/>
        </a:solidFill>
        <a:latin typeface="+mn-lt"/>
        <a:ea typeface="+mn-ea"/>
        <a:cs typeface="+mn-cs"/>
      </a:defRPr>
    </a:lvl4pPr>
    <a:lvl5pPr marL="1904831" algn="l" defTabSz="952414" rtl="0" eaLnBrk="1" latinLnBrk="1" hangingPunct="1">
      <a:defRPr sz="1249" kern="1200">
        <a:solidFill>
          <a:schemeClr val="tx1"/>
        </a:solidFill>
        <a:latin typeface="+mn-lt"/>
        <a:ea typeface="+mn-ea"/>
        <a:cs typeface="+mn-cs"/>
      </a:defRPr>
    </a:lvl5pPr>
    <a:lvl6pPr marL="2381038" algn="l" defTabSz="952414" rtl="0" eaLnBrk="1" latinLnBrk="1" hangingPunct="1">
      <a:defRPr sz="1249" kern="1200">
        <a:solidFill>
          <a:schemeClr val="tx1"/>
        </a:solidFill>
        <a:latin typeface="+mn-lt"/>
        <a:ea typeface="+mn-ea"/>
        <a:cs typeface="+mn-cs"/>
      </a:defRPr>
    </a:lvl6pPr>
    <a:lvl7pPr marL="2857245" algn="l" defTabSz="952414" rtl="0" eaLnBrk="1" latinLnBrk="1" hangingPunct="1">
      <a:defRPr sz="1249" kern="1200">
        <a:solidFill>
          <a:schemeClr val="tx1"/>
        </a:solidFill>
        <a:latin typeface="+mn-lt"/>
        <a:ea typeface="+mn-ea"/>
        <a:cs typeface="+mn-cs"/>
      </a:defRPr>
    </a:lvl7pPr>
    <a:lvl8pPr marL="3333453" algn="l" defTabSz="952414" rtl="0" eaLnBrk="1" latinLnBrk="1" hangingPunct="1">
      <a:defRPr sz="1249" kern="1200">
        <a:solidFill>
          <a:schemeClr val="tx1"/>
        </a:solidFill>
        <a:latin typeface="+mn-lt"/>
        <a:ea typeface="+mn-ea"/>
        <a:cs typeface="+mn-cs"/>
      </a:defRPr>
    </a:lvl8pPr>
    <a:lvl9pPr marL="3809661" algn="l" defTabSz="952414" rtl="0" eaLnBrk="1" latinLnBrk="1" hangingPunct="1">
      <a:defRPr sz="12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14563" y="1133475"/>
            <a:ext cx="2378075" cy="3367088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lIns="88313" tIns="44156" rIns="88313" bIns="44156">
            <a:norm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3387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14563" y="1133475"/>
            <a:ext cx="2378075" cy="3367088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lIns="88313" tIns="44156" rIns="88313" bIns="44156">
            <a:norm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3387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769D9B42-AB68-4A30-A003-1AF6C5AC72A5}"/>
              </a:ext>
            </a:extLst>
          </p:cNvPr>
          <p:cNvSpPr/>
          <p:nvPr userDrawn="1"/>
        </p:nvSpPr>
        <p:spPr>
          <a:xfrm>
            <a:off x="2050" y="1435551"/>
            <a:ext cx="7559674" cy="9248440"/>
          </a:xfrm>
          <a:prstGeom prst="rect">
            <a:avLst/>
          </a:prstGeom>
          <a:solidFill>
            <a:srgbClr val="9D6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095F19F8-AEBE-4827-AF7D-118CEA6333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9757" y="9940302"/>
            <a:ext cx="1944216" cy="393571"/>
          </a:xfrm>
          <a:prstGeom prst="rect">
            <a:avLst/>
          </a:prstGeom>
        </p:spPr>
      </p:pic>
      <p:pic>
        <p:nvPicPr>
          <p:cNvPr id="4" name="그림 3" descr="텍스트, 건물, 실외이(가) 표시된 사진&#10;&#10;자동 생성된 설명">
            <a:extLst>
              <a:ext uri="{FF2B5EF4-FFF2-40B4-BE49-F238E27FC236}">
                <a16:creationId xmlns:a16="http://schemas.microsoft.com/office/drawing/2014/main" id="{8CA92459-5CB0-4308-AF74-4A41B0F66A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559673" cy="1493949"/>
          </a:xfrm>
          <a:prstGeom prst="rect">
            <a:avLst/>
          </a:prstGeom>
        </p:spPr>
      </p:pic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94F05539-A26D-47ED-AFDE-76277E14B2BC}"/>
              </a:ext>
            </a:extLst>
          </p:cNvPr>
          <p:cNvSpPr/>
          <p:nvPr userDrawn="1"/>
        </p:nvSpPr>
        <p:spPr>
          <a:xfrm>
            <a:off x="228289" y="1167246"/>
            <a:ext cx="7103105" cy="9276714"/>
          </a:xfrm>
          <a:prstGeom prst="roundRect">
            <a:avLst>
              <a:gd name="adj" fmla="val 21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72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F1D4597-C7BF-42AB-913B-2CC0154C68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5756" y="9992895"/>
            <a:ext cx="1944216" cy="393571"/>
          </a:xfrm>
          <a:prstGeom prst="rect">
            <a:avLst/>
          </a:prstGeom>
        </p:spPr>
      </p:pic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CE148318-C5CD-4506-A833-D57DEF8BED35}"/>
              </a:ext>
            </a:extLst>
          </p:cNvPr>
          <p:cNvCxnSpPr/>
          <p:nvPr userDrawn="1"/>
        </p:nvCxnSpPr>
        <p:spPr>
          <a:xfrm>
            <a:off x="2711980" y="10026426"/>
            <a:ext cx="0" cy="36004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6E7AD6F-D183-4CEA-A227-A18684314CD3}"/>
              </a:ext>
            </a:extLst>
          </p:cNvPr>
          <p:cNvSpPr txBox="1"/>
          <p:nvPr userDrawn="1"/>
        </p:nvSpPr>
        <p:spPr>
          <a:xfrm>
            <a:off x="2783989" y="9992895"/>
            <a:ext cx="416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14088) </a:t>
            </a:r>
            <a:r>
              <a:rPr lang="ko-KR" altLang="en-US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경기도 안양시 만안구 </a:t>
            </a:r>
            <a:r>
              <a:rPr lang="ko-KR" altLang="en-US" sz="9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덕천로</a:t>
            </a:r>
            <a:r>
              <a:rPr lang="ko-KR" altLang="en-US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34 (</a:t>
            </a:r>
            <a:r>
              <a:rPr lang="ko-KR" altLang="en-US" sz="9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안양동</a:t>
            </a:r>
            <a:r>
              <a:rPr lang="en-US" altLang="ko-KR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명지</a:t>
            </a:r>
            <a:r>
              <a:rPr lang="en-US" altLang="ko-KR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e</a:t>
            </a:r>
            <a:r>
              <a:rPr lang="ko-KR" altLang="en-US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스페이스</a:t>
            </a:r>
            <a:r>
              <a:rPr lang="en-US" altLang="ko-KR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701</a:t>
            </a:r>
            <a:r>
              <a:rPr lang="ko-KR" altLang="en-US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endParaRPr lang="en-US" altLang="ko-KR" sz="9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l"/>
            <a:r>
              <a:rPr lang="en-US" altLang="ko-KR" sz="9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Tel. 070-4705-3520   Fax. 070-4705-3533   http://www.ufmsystems.co.kr</a:t>
            </a:r>
            <a:endParaRPr lang="ko-KR" altLang="en-US" sz="9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</p:sldLayoutIdLst>
  <p:txStyles>
    <p:titleStyle>
      <a:lvl1pPr algn="ctr" defTabSz="1001444" rtl="0" eaLnBrk="1" latinLnBrk="1" hangingPunct="1">
        <a:spcBef>
          <a:spcPct val="0"/>
        </a:spcBef>
        <a:buNone/>
        <a:defRPr sz="48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5542" indent="-375542" algn="l" defTabSz="1001444" rtl="0" eaLnBrk="1" latinLnBrk="1" hangingPunct="1">
        <a:spcBef>
          <a:spcPct val="20000"/>
        </a:spcBef>
        <a:buFont typeface="Arial" pitchFamily="34" charset="0"/>
        <a:buChar char="•"/>
        <a:defRPr sz="3505" kern="1200">
          <a:solidFill>
            <a:schemeClr val="tx1"/>
          </a:solidFill>
          <a:latin typeface="+mn-lt"/>
          <a:ea typeface="+mn-ea"/>
          <a:cs typeface="+mn-cs"/>
        </a:defRPr>
      </a:lvl1pPr>
      <a:lvl2pPr marL="813674" indent="-312951" algn="l" defTabSz="1001444" rtl="0" eaLnBrk="1" latinLnBrk="1" hangingPunct="1">
        <a:spcBef>
          <a:spcPct val="20000"/>
        </a:spcBef>
        <a:buFont typeface="Arial" pitchFamily="34" charset="0"/>
        <a:buChar char="–"/>
        <a:defRPr sz="3067" kern="1200">
          <a:solidFill>
            <a:schemeClr val="tx1"/>
          </a:solidFill>
          <a:latin typeface="+mn-lt"/>
          <a:ea typeface="+mn-ea"/>
          <a:cs typeface="+mn-cs"/>
        </a:defRPr>
      </a:lvl2pPr>
      <a:lvl3pPr marL="1251805" indent="-250361" algn="l" defTabSz="1001444" rtl="0" eaLnBrk="1" latinLnBrk="1" hangingPunct="1">
        <a:spcBef>
          <a:spcPct val="20000"/>
        </a:spcBef>
        <a:buFont typeface="Arial" pitchFamily="34" charset="0"/>
        <a:buChar char="•"/>
        <a:defRPr sz="2629" kern="1200">
          <a:solidFill>
            <a:schemeClr val="tx1"/>
          </a:solidFill>
          <a:latin typeface="+mn-lt"/>
          <a:ea typeface="+mn-ea"/>
          <a:cs typeface="+mn-cs"/>
        </a:defRPr>
      </a:lvl3pPr>
      <a:lvl4pPr marL="1752528" indent="-250361" algn="l" defTabSz="1001444" rtl="0" eaLnBrk="1" latinLnBrk="1" hangingPunct="1">
        <a:spcBef>
          <a:spcPct val="20000"/>
        </a:spcBef>
        <a:buFont typeface="Arial" pitchFamily="34" charset="0"/>
        <a:buChar char="–"/>
        <a:defRPr sz="2191" kern="1200">
          <a:solidFill>
            <a:schemeClr val="tx1"/>
          </a:solidFill>
          <a:latin typeface="+mn-lt"/>
          <a:ea typeface="+mn-ea"/>
          <a:cs typeface="+mn-cs"/>
        </a:defRPr>
      </a:lvl4pPr>
      <a:lvl5pPr marL="2253251" indent="-250361" algn="l" defTabSz="1001444" rtl="0" eaLnBrk="1" latinLnBrk="1" hangingPunct="1">
        <a:spcBef>
          <a:spcPct val="20000"/>
        </a:spcBef>
        <a:buFont typeface="Arial" pitchFamily="34" charset="0"/>
        <a:buChar char="»"/>
        <a:defRPr sz="2191" kern="1200">
          <a:solidFill>
            <a:schemeClr val="tx1"/>
          </a:solidFill>
          <a:latin typeface="+mn-lt"/>
          <a:ea typeface="+mn-ea"/>
          <a:cs typeface="+mn-cs"/>
        </a:defRPr>
      </a:lvl5pPr>
      <a:lvl6pPr marL="2753973" indent="-250361" algn="l" defTabSz="1001444" rtl="0" eaLnBrk="1" latinLnBrk="1" hangingPunct="1">
        <a:spcBef>
          <a:spcPct val="20000"/>
        </a:spcBef>
        <a:buFont typeface="Arial" pitchFamily="34" charset="0"/>
        <a:buChar char="•"/>
        <a:defRPr sz="2191" kern="1200">
          <a:solidFill>
            <a:schemeClr val="tx1"/>
          </a:solidFill>
          <a:latin typeface="+mn-lt"/>
          <a:ea typeface="+mn-ea"/>
          <a:cs typeface="+mn-cs"/>
        </a:defRPr>
      </a:lvl6pPr>
      <a:lvl7pPr marL="3254695" indent="-250361" algn="l" defTabSz="1001444" rtl="0" eaLnBrk="1" latinLnBrk="1" hangingPunct="1">
        <a:spcBef>
          <a:spcPct val="20000"/>
        </a:spcBef>
        <a:buFont typeface="Arial" pitchFamily="34" charset="0"/>
        <a:buChar char="•"/>
        <a:defRPr sz="2191" kern="1200">
          <a:solidFill>
            <a:schemeClr val="tx1"/>
          </a:solidFill>
          <a:latin typeface="+mn-lt"/>
          <a:ea typeface="+mn-ea"/>
          <a:cs typeface="+mn-cs"/>
        </a:defRPr>
      </a:lvl7pPr>
      <a:lvl8pPr marL="3755418" indent="-250361" algn="l" defTabSz="1001444" rtl="0" eaLnBrk="1" latinLnBrk="1" hangingPunct="1">
        <a:spcBef>
          <a:spcPct val="20000"/>
        </a:spcBef>
        <a:buFont typeface="Arial" pitchFamily="34" charset="0"/>
        <a:buChar char="•"/>
        <a:defRPr sz="2191" kern="1200">
          <a:solidFill>
            <a:schemeClr val="tx1"/>
          </a:solidFill>
          <a:latin typeface="+mn-lt"/>
          <a:ea typeface="+mn-ea"/>
          <a:cs typeface="+mn-cs"/>
        </a:defRPr>
      </a:lvl8pPr>
      <a:lvl9pPr marL="4256140" indent="-250361" algn="l" defTabSz="1001444" rtl="0" eaLnBrk="1" latinLnBrk="1" hangingPunct="1">
        <a:spcBef>
          <a:spcPct val="20000"/>
        </a:spcBef>
        <a:buFont typeface="Arial" pitchFamily="34" charset="0"/>
        <a:buChar char="•"/>
        <a:defRPr sz="21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01444" rtl="0" eaLnBrk="1" latinLnBrk="1" hangingPunct="1">
        <a:defRPr sz="1972" kern="1200">
          <a:solidFill>
            <a:schemeClr val="tx1"/>
          </a:solidFill>
          <a:latin typeface="+mn-lt"/>
          <a:ea typeface="+mn-ea"/>
          <a:cs typeface="+mn-cs"/>
        </a:defRPr>
      </a:lvl1pPr>
      <a:lvl2pPr marL="500723" algn="l" defTabSz="1001444" rtl="0" eaLnBrk="1" latinLnBrk="1" hangingPunct="1">
        <a:defRPr sz="1972" kern="1200">
          <a:solidFill>
            <a:schemeClr val="tx1"/>
          </a:solidFill>
          <a:latin typeface="+mn-lt"/>
          <a:ea typeface="+mn-ea"/>
          <a:cs typeface="+mn-cs"/>
        </a:defRPr>
      </a:lvl2pPr>
      <a:lvl3pPr marL="1001444" algn="l" defTabSz="1001444" rtl="0" eaLnBrk="1" latinLnBrk="1" hangingPunct="1">
        <a:defRPr sz="1972" kern="1200">
          <a:solidFill>
            <a:schemeClr val="tx1"/>
          </a:solidFill>
          <a:latin typeface="+mn-lt"/>
          <a:ea typeface="+mn-ea"/>
          <a:cs typeface="+mn-cs"/>
        </a:defRPr>
      </a:lvl3pPr>
      <a:lvl4pPr marL="1502167" algn="l" defTabSz="1001444" rtl="0" eaLnBrk="1" latinLnBrk="1" hangingPunct="1">
        <a:defRPr sz="1972" kern="1200">
          <a:solidFill>
            <a:schemeClr val="tx1"/>
          </a:solidFill>
          <a:latin typeface="+mn-lt"/>
          <a:ea typeface="+mn-ea"/>
          <a:cs typeface="+mn-cs"/>
        </a:defRPr>
      </a:lvl4pPr>
      <a:lvl5pPr marL="2002890" algn="l" defTabSz="1001444" rtl="0" eaLnBrk="1" latinLnBrk="1" hangingPunct="1">
        <a:defRPr sz="1972" kern="1200">
          <a:solidFill>
            <a:schemeClr val="tx1"/>
          </a:solidFill>
          <a:latin typeface="+mn-lt"/>
          <a:ea typeface="+mn-ea"/>
          <a:cs typeface="+mn-cs"/>
        </a:defRPr>
      </a:lvl5pPr>
      <a:lvl6pPr marL="2503613" algn="l" defTabSz="1001444" rtl="0" eaLnBrk="1" latinLnBrk="1" hangingPunct="1">
        <a:defRPr sz="1972" kern="1200">
          <a:solidFill>
            <a:schemeClr val="tx1"/>
          </a:solidFill>
          <a:latin typeface="+mn-lt"/>
          <a:ea typeface="+mn-ea"/>
          <a:cs typeface="+mn-cs"/>
        </a:defRPr>
      </a:lvl6pPr>
      <a:lvl7pPr marL="3004333" algn="l" defTabSz="1001444" rtl="0" eaLnBrk="1" latinLnBrk="1" hangingPunct="1">
        <a:defRPr sz="1972" kern="1200">
          <a:solidFill>
            <a:schemeClr val="tx1"/>
          </a:solidFill>
          <a:latin typeface="+mn-lt"/>
          <a:ea typeface="+mn-ea"/>
          <a:cs typeface="+mn-cs"/>
        </a:defRPr>
      </a:lvl7pPr>
      <a:lvl8pPr marL="3505056" algn="l" defTabSz="1001444" rtl="0" eaLnBrk="1" latinLnBrk="1" hangingPunct="1">
        <a:defRPr sz="1972" kern="1200">
          <a:solidFill>
            <a:schemeClr val="tx1"/>
          </a:solidFill>
          <a:latin typeface="+mn-lt"/>
          <a:ea typeface="+mn-ea"/>
          <a:cs typeface="+mn-cs"/>
        </a:defRPr>
      </a:lvl8pPr>
      <a:lvl9pPr marL="4005778" algn="l" defTabSz="1001444" rtl="0" eaLnBrk="1" latinLnBrk="1" hangingPunct="1">
        <a:defRPr sz="19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3930" y="386107"/>
            <a:ext cx="202337" cy="40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0158" tIns="50079" rIns="100158" bIns="50079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1972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EE0338-FF07-4FC7-8D0B-28383CBD4EB2}"/>
              </a:ext>
            </a:extLst>
          </p:cNvPr>
          <p:cNvSpPr txBox="1"/>
          <p:nvPr/>
        </p:nvSpPr>
        <p:spPr>
          <a:xfrm>
            <a:off x="312785" y="283824"/>
            <a:ext cx="4653513" cy="56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67" b="1" dirty="0">
                <a:solidFill>
                  <a:schemeClr val="bg1"/>
                </a:solidFill>
              </a:rPr>
              <a:t>버스정보안내장치</a:t>
            </a: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58B7DCB3-E4B5-4FBA-A346-0291CE09143B}"/>
              </a:ext>
            </a:extLst>
          </p:cNvPr>
          <p:cNvGrpSpPr/>
          <p:nvPr/>
        </p:nvGrpSpPr>
        <p:grpSpPr>
          <a:xfrm>
            <a:off x="757058" y="1438389"/>
            <a:ext cx="6036475" cy="734200"/>
            <a:chOff x="757324" y="1694139"/>
            <a:chExt cx="6036475" cy="734200"/>
          </a:xfrm>
        </p:grpSpPr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3972EC36-15B2-4FBF-AE67-16D8126DF2D5}"/>
                </a:ext>
              </a:extLst>
            </p:cNvPr>
            <p:cNvSpPr/>
            <p:nvPr/>
          </p:nvSpPr>
          <p:spPr>
            <a:xfrm>
              <a:off x="3000717" y="1717743"/>
              <a:ext cx="3467289" cy="3154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33" name="부분 원형 32">
              <a:extLst>
                <a:ext uri="{FF2B5EF4-FFF2-40B4-BE49-F238E27FC236}">
                  <a16:creationId xmlns:a16="http://schemas.microsoft.com/office/drawing/2014/main" id="{BD9977C8-73FE-408A-863D-873BDD2C773E}"/>
                </a:ext>
              </a:extLst>
            </p:cNvPr>
            <p:cNvSpPr/>
            <p:nvPr/>
          </p:nvSpPr>
          <p:spPr>
            <a:xfrm rot="5400000">
              <a:off x="2510107" y="1729531"/>
              <a:ext cx="734200" cy="663415"/>
            </a:xfrm>
            <a:prstGeom prst="pie">
              <a:avLst>
                <a:gd name="adj1" fmla="val 10734966"/>
                <a:gd name="adj2" fmla="val 162000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>
                <a:solidFill>
                  <a:schemeClr val="tx1"/>
                </a:solidFill>
              </a:endParaRP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434C471C-C2D0-432C-A1A8-56208D1C2784}"/>
                </a:ext>
              </a:extLst>
            </p:cNvPr>
            <p:cNvSpPr/>
            <p:nvPr/>
          </p:nvSpPr>
          <p:spPr>
            <a:xfrm>
              <a:off x="764145" y="1717747"/>
              <a:ext cx="2168354" cy="315492"/>
            </a:xfrm>
            <a:prstGeom prst="rect">
              <a:avLst/>
            </a:prstGeom>
            <a:solidFill>
              <a:srgbClr val="9D63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533" b="1" dirty="0"/>
                <a:t>시스템 개요</a:t>
              </a:r>
            </a:p>
          </p:txBody>
        </p:sp>
        <p:sp>
          <p:nvSpPr>
            <p:cNvPr id="12" name="부분 원형 11">
              <a:extLst>
                <a:ext uri="{FF2B5EF4-FFF2-40B4-BE49-F238E27FC236}">
                  <a16:creationId xmlns:a16="http://schemas.microsoft.com/office/drawing/2014/main" id="{E602F185-307C-4B7C-A16D-33D00D6BC214}"/>
                </a:ext>
              </a:extLst>
            </p:cNvPr>
            <p:cNvSpPr/>
            <p:nvPr/>
          </p:nvSpPr>
          <p:spPr>
            <a:xfrm rot="5400000">
              <a:off x="2571214" y="1779258"/>
              <a:ext cx="630987" cy="507973"/>
            </a:xfrm>
            <a:prstGeom prst="pie">
              <a:avLst>
                <a:gd name="adj1" fmla="val 10793641"/>
                <a:gd name="adj2" fmla="val 16199987"/>
              </a:avLst>
            </a:prstGeom>
            <a:solidFill>
              <a:srgbClr val="9D63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 dirty="0">
                <a:solidFill>
                  <a:schemeClr val="tx1"/>
                </a:solidFill>
              </a:endParaRPr>
            </a:p>
          </p:txBody>
        </p:sp>
        <p:sp>
          <p:nvSpPr>
            <p:cNvPr id="13" name="이등변 삼각형 12">
              <a:extLst>
                <a:ext uri="{FF2B5EF4-FFF2-40B4-BE49-F238E27FC236}">
                  <a16:creationId xmlns:a16="http://schemas.microsoft.com/office/drawing/2014/main" id="{3C22E7A8-5449-49F4-A56F-846C731BBC84}"/>
                </a:ext>
              </a:extLst>
            </p:cNvPr>
            <p:cNvSpPr/>
            <p:nvPr/>
          </p:nvSpPr>
          <p:spPr>
            <a:xfrm rot="16902074">
              <a:off x="753349" y="2026730"/>
              <a:ext cx="76953" cy="69004"/>
            </a:xfrm>
            <a:prstGeom prst="triangle">
              <a:avLst>
                <a:gd name="adj" fmla="val 81308"/>
              </a:avLst>
            </a:prstGeom>
            <a:solidFill>
              <a:srgbClr val="9D63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36" name="부분 원형 35">
              <a:extLst>
                <a:ext uri="{FF2B5EF4-FFF2-40B4-BE49-F238E27FC236}">
                  <a16:creationId xmlns:a16="http://schemas.microsoft.com/office/drawing/2014/main" id="{7F884655-AA6C-4AF4-90FF-13F19B80DCA0}"/>
                </a:ext>
              </a:extLst>
            </p:cNvPr>
            <p:cNvSpPr/>
            <p:nvPr/>
          </p:nvSpPr>
          <p:spPr>
            <a:xfrm rot="5400000">
              <a:off x="6146599" y="1701536"/>
              <a:ext cx="630986" cy="663415"/>
            </a:xfrm>
            <a:prstGeom prst="pie">
              <a:avLst>
                <a:gd name="adj1" fmla="val 10769727"/>
                <a:gd name="adj2" fmla="val 16200015"/>
              </a:avLst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F3414959-1156-4E2E-BEE0-38857DB6EC27}"/>
              </a:ext>
            </a:extLst>
          </p:cNvPr>
          <p:cNvSpPr txBox="1"/>
          <p:nvPr/>
        </p:nvSpPr>
        <p:spPr>
          <a:xfrm>
            <a:off x="743149" y="1837215"/>
            <a:ext cx="3761195" cy="1039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본 시스템은 버스 정류장에 설치하여 교통관제센터에서 전달받은 버스도착 예정시간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버스노선 및 차량 배차 간격 등을 버스이용 승객들에게 제공함으로써 대중교통 이용자의 편의성을 극대화한 제품으로 </a:t>
            </a:r>
            <a:r>
              <a:rPr lang="ko-KR" altLang="en-US" sz="1100" dirty="0" err="1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함체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내구성 및 전원 등의 안정성을 강화하여 시스템의 안정적 운영이 가능합니다</a:t>
            </a:r>
            <a:endParaRPr lang="ko-KR" altLang="en-US" sz="1095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3387D6E4-89BF-4110-8540-AC9CA2EF43C9}"/>
              </a:ext>
            </a:extLst>
          </p:cNvPr>
          <p:cNvSpPr/>
          <p:nvPr/>
        </p:nvSpPr>
        <p:spPr>
          <a:xfrm>
            <a:off x="3007539" y="2984118"/>
            <a:ext cx="3467289" cy="315492"/>
          </a:xfrm>
          <a:prstGeom prst="rect">
            <a:avLst/>
          </a:prstGeom>
          <a:solidFill>
            <a:srgbClr val="FFCCCC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72"/>
          </a:p>
        </p:txBody>
      </p:sp>
      <p:sp>
        <p:nvSpPr>
          <p:cNvPr id="45" name="부분 원형 44">
            <a:extLst>
              <a:ext uri="{FF2B5EF4-FFF2-40B4-BE49-F238E27FC236}">
                <a16:creationId xmlns:a16="http://schemas.microsoft.com/office/drawing/2014/main" id="{16179217-D7F0-4305-9D07-E39C02AEA7D0}"/>
              </a:ext>
            </a:extLst>
          </p:cNvPr>
          <p:cNvSpPr/>
          <p:nvPr/>
        </p:nvSpPr>
        <p:spPr>
          <a:xfrm rot="5400000">
            <a:off x="2516929" y="2995906"/>
            <a:ext cx="734200" cy="663415"/>
          </a:xfrm>
          <a:prstGeom prst="pie">
            <a:avLst>
              <a:gd name="adj1" fmla="val 10734966"/>
              <a:gd name="adj2" fmla="val 162000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72">
              <a:solidFill>
                <a:schemeClr val="tx1"/>
              </a:solidFill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F1E542D8-68BF-45D8-B169-AC760F654E28}"/>
              </a:ext>
            </a:extLst>
          </p:cNvPr>
          <p:cNvSpPr/>
          <p:nvPr/>
        </p:nvSpPr>
        <p:spPr>
          <a:xfrm>
            <a:off x="770967" y="2984122"/>
            <a:ext cx="2168354" cy="315492"/>
          </a:xfrm>
          <a:prstGeom prst="rect">
            <a:avLst/>
          </a:prstGeom>
          <a:solidFill>
            <a:srgbClr val="9D63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533" b="1" dirty="0"/>
              <a:t>시스템 특장점</a:t>
            </a:r>
          </a:p>
        </p:txBody>
      </p:sp>
      <p:sp>
        <p:nvSpPr>
          <p:cNvPr id="47" name="부분 원형 46">
            <a:extLst>
              <a:ext uri="{FF2B5EF4-FFF2-40B4-BE49-F238E27FC236}">
                <a16:creationId xmlns:a16="http://schemas.microsoft.com/office/drawing/2014/main" id="{59D12339-C21B-410C-943B-91F87E5E94DA}"/>
              </a:ext>
            </a:extLst>
          </p:cNvPr>
          <p:cNvSpPr/>
          <p:nvPr/>
        </p:nvSpPr>
        <p:spPr>
          <a:xfrm rot="5400000">
            <a:off x="2578036" y="3045633"/>
            <a:ext cx="630987" cy="507973"/>
          </a:xfrm>
          <a:prstGeom prst="pie">
            <a:avLst>
              <a:gd name="adj1" fmla="val 10793641"/>
              <a:gd name="adj2" fmla="val 16199987"/>
            </a:avLst>
          </a:prstGeom>
          <a:solidFill>
            <a:srgbClr val="9D63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72">
              <a:solidFill>
                <a:schemeClr val="tx1"/>
              </a:solidFill>
            </a:endParaRPr>
          </a:p>
        </p:txBody>
      </p:sp>
      <p:sp>
        <p:nvSpPr>
          <p:cNvPr id="48" name="이등변 삼각형 47">
            <a:extLst>
              <a:ext uri="{FF2B5EF4-FFF2-40B4-BE49-F238E27FC236}">
                <a16:creationId xmlns:a16="http://schemas.microsoft.com/office/drawing/2014/main" id="{4521197D-A311-432E-84A7-9C30CACC8BB0}"/>
              </a:ext>
            </a:extLst>
          </p:cNvPr>
          <p:cNvSpPr/>
          <p:nvPr/>
        </p:nvSpPr>
        <p:spPr>
          <a:xfrm rot="16902074">
            <a:off x="760171" y="3293105"/>
            <a:ext cx="76953" cy="69004"/>
          </a:xfrm>
          <a:prstGeom prst="triangle">
            <a:avLst>
              <a:gd name="adj" fmla="val 81308"/>
            </a:avLst>
          </a:prstGeom>
          <a:solidFill>
            <a:srgbClr val="9D63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72"/>
          </a:p>
        </p:txBody>
      </p:sp>
      <p:sp>
        <p:nvSpPr>
          <p:cNvPr id="49" name="부분 원형 48">
            <a:extLst>
              <a:ext uri="{FF2B5EF4-FFF2-40B4-BE49-F238E27FC236}">
                <a16:creationId xmlns:a16="http://schemas.microsoft.com/office/drawing/2014/main" id="{AA2F8A8A-55B5-429C-BECD-BB8939EE7838}"/>
              </a:ext>
            </a:extLst>
          </p:cNvPr>
          <p:cNvSpPr/>
          <p:nvPr/>
        </p:nvSpPr>
        <p:spPr>
          <a:xfrm rot="5400000">
            <a:off x="6153421" y="2967911"/>
            <a:ext cx="630986" cy="663415"/>
          </a:xfrm>
          <a:prstGeom prst="pie">
            <a:avLst>
              <a:gd name="adj1" fmla="val 10769727"/>
              <a:gd name="adj2" fmla="val 16200015"/>
            </a:avLst>
          </a:prstGeom>
          <a:solidFill>
            <a:srgbClr val="FFCCCC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72" dirty="0">
              <a:solidFill>
                <a:schemeClr val="tx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22DC0A0-1FFA-4805-95D9-E252E8D60AAC}"/>
              </a:ext>
            </a:extLst>
          </p:cNvPr>
          <p:cNvSpPr txBox="1"/>
          <p:nvPr/>
        </p:nvSpPr>
        <p:spPr>
          <a:xfrm>
            <a:off x="791826" y="3408131"/>
            <a:ext cx="5994887" cy="1158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  <a:buFont typeface="Arial" pitchFamily="34" charset="0"/>
              <a:buChar char="•"/>
            </a:pP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검증된 제품 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전자파 합격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환경시험 합격</a:t>
            </a:r>
            <a:endParaRPr lang="en-US" altLang="ko-KR" sz="1100" dirty="0">
              <a:gradFill>
                <a:gsLst>
                  <a:gs pos="0">
                    <a:srgbClr val="304770"/>
                  </a:gs>
                  <a:gs pos="100000">
                    <a:srgbClr val="304770"/>
                  </a:gs>
                </a:gsLst>
                <a:lin ang="5400000" scaled="0"/>
              </a:gradFill>
              <a:latin typeface="나눔고딕" pitchFamily="50" charset="-127"/>
              <a:ea typeface="나눔고딕" pitchFamily="50" charset="-127"/>
            </a:endParaRPr>
          </a:p>
          <a:p>
            <a:pPr algn="just">
              <a:lnSpc>
                <a:spcPts val="1400"/>
              </a:lnSpc>
              <a:buFont typeface="Arial" pitchFamily="34" charset="0"/>
              <a:buChar char="•"/>
            </a:pP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 err="1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전원부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강화 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고성능 전원공급기로 안정성 강화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전기사고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낙뢰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)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를 대비한 서지보호기</a:t>
            </a:r>
            <a:endParaRPr lang="en-US" altLang="ko-KR" sz="1100" dirty="0">
              <a:gradFill>
                <a:gsLst>
                  <a:gs pos="0">
                    <a:srgbClr val="304770"/>
                  </a:gs>
                  <a:gs pos="100000">
                    <a:srgbClr val="304770"/>
                  </a:gs>
                </a:gsLst>
                <a:lin ang="5400000" scaled="0"/>
              </a:gradFill>
              <a:latin typeface="나눔고딕" pitchFamily="50" charset="-127"/>
              <a:ea typeface="나눔고딕" pitchFamily="50" charset="-127"/>
            </a:endParaRPr>
          </a:p>
          <a:p>
            <a:pPr algn="just">
              <a:lnSpc>
                <a:spcPts val="1400"/>
              </a:lnSpc>
              <a:buFont typeface="Arial" pitchFamily="34" charset="0"/>
              <a:buChar char="•"/>
            </a:pP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 err="1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함체부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강화 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외부충격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고의 파손에 대비한 내구성 강화</a:t>
            </a:r>
            <a:endParaRPr lang="en-US" altLang="ko-KR" sz="1100" dirty="0">
              <a:gradFill>
                <a:gsLst>
                  <a:gs pos="0">
                    <a:srgbClr val="304770"/>
                  </a:gs>
                  <a:gs pos="100000">
                    <a:srgbClr val="304770"/>
                  </a:gs>
                </a:gsLst>
                <a:lin ang="5400000" scaled="0"/>
              </a:gradFill>
              <a:latin typeface="나눔고딕" pitchFamily="50" charset="-127"/>
              <a:ea typeface="나눔고딕" pitchFamily="50" charset="-127"/>
            </a:endParaRPr>
          </a:p>
          <a:p>
            <a:pPr algn="just">
              <a:lnSpc>
                <a:spcPts val="1400"/>
              </a:lnSpc>
              <a:buFont typeface="Arial" pitchFamily="34" charset="0"/>
              <a:buChar char="•"/>
            </a:pP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 err="1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표출부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강화 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dirty="0" err="1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표출부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보호를 위한 특수강화유리 장착</a:t>
            </a:r>
            <a:endParaRPr lang="en-US" altLang="ko-KR" sz="1100" dirty="0">
              <a:gradFill>
                <a:gsLst>
                  <a:gs pos="0">
                    <a:srgbClr val="304770"/>
                  </a:gs>
                  <a:gs pos="100000">
                    <a:srgbClr val="304770"/>
                  </a:gs>
                </a:gsLst>
                <a:lin ang="5400000" scaled="0"/>
              </a:gradFill>
              <a:latin typeface="나눔고딕" pitchFamily="50" charset="-127"/>
              <a:ea typeface="나눔고딕" pitchFamily="50" charset="-127"/>
            </a:endParaRPr>
          </a:p>
          <a:p>
            <a:pPr algn="just">
              <a:lnSpc>
                <a:spcPts val="1400"/>
              </a:lnSpc>
              <a:buFont typeface="Arial" pitchFamily="34" charset="0"/>
              <a:buChar char="•"/>
            </a:pP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부착물 방지 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불법부착물 방지를 위한 방지도료 처리 </a:t>
            </a:r>
            <a:endParaRPr lang="en-US" altLang="ko-KR" sz="1100" dirty="0">
              <a:gradFill>
                <a:gsLst>
                  <a:gs pos="0">
                    <a:srgbClr val="304770"/>
                  </a:gs>
                  <a:gs pos="100000">
                    <a:srgbClr val="304770"/>
                  </a:gs>
                </a:gsLst>
                <a:lin ang="5400000" scaled="0"/>
              </a:gradFill>
              <a:latin typeface="나눔고딕" pitchFamily="50" charset="-127"/>
              <a:ea typeface="나눔고딕" pitchFamily="50" charset="-127"/>
            </a:endParaRPr>
          </a:p>
          <a:p>
            <a:pPr algn="just">
              <a:lnSpc>
                <a:spcPts val="1400"/>
              </a:lnSpc>
              <a:buFont typeface="Arial" pitchFamily="34" charset="0"/>
              <a:buChar char="•"/>
            </a:pP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상태감시 강화 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dirty="0" err="1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온・습도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/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충격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/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도어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/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조도 등 환경감시를</a:t>
            </a:r>
            <a:r>
              <a:rPr lang="en-US" altLang="ko-KR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>
                <a:gradFill>
                  <a:gsLst>
                    <a:gs pos="0">
                      <a:srgbClr val="304770"/>
                    </a:gs>
                    <a:gs pos="100000">
                      <a:srgbClr val="304770"/>
                    </a:gs>
                  </a:gsLst>
                  <a:lin ang="5400000" scaled="0"/>
                </a:gradFill>
                <a:latin typeface="나눔고딕" pitchFamily="50" charset="-127"/>
                <a:ea typeface="나눔고딕" pitchFamily="50" charset="-127"/>
              </a:rPr>
              <a:t>위한 센서 장착</a:t>
            </a:r>
            <a:endParaRPr lang="en-US" altLang="ko-KR" sz="1100" dirty="0">
              <a:gradFill>
                <a:gsLst>
                  <a:gs pos="0">
                    <a:srgbClr val="304770"/>
                  </a:gs>
                  <a:gs pos="100000">
                    <a:srgbClr val="304770"/>
                  </a:gs>
                </a:gsLst>
                <a:lin ang="5400000" scaled="0"/>
              </a:gra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F2D26D4F-4B54-49C9-93EF-C79EDD6C404A}"/>
              </a:ext>
            </a:extLst>
          </p:cNvPr>
          <p:cNvGrpSpPr/>
          <p:nvPr/>
        </p:nvGrpSpPr>
        <p:grpSpPr>
          <a:xfrm>
            <a:off x="750237" y="4696004"/>
            <a:ext cx="6036475" cy="734200"/>
            <a:chOff x="757324" y="1694139"/>
            <a:chExt cx="6036475" cy="734200"/>
          </a:xfrm>
        </p:grpSpPr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38101D7B-657B-4C27-A468-77279CE388D6}"/>
                </a:ext>
              </a:extLst>
            </p:cNvPr>
            <p:cNvSpPr/>
            <p:nvPr/>
          </p:nvSpPr>
          <p:spPr>
            <a:xfrm>
              <a:off x="3000717" y="1717743"/>
              <a:ext cx="3467289" cy="315492"/>
            </a:xfrm>
            <a:prstGeom prst="rect">
              <a:avLst/>
            </a:prstGeom>
            <a:solidFill>
              <a:srgbClr val="FFCCCC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60" name="부분 원형 59">
              <a:extLst>
                <a:ext uri="{FF2B5EF4-FFF2-40B4-BE49-F238E27FC236}">
                  <a16:creationId xmlns:a16="http://schemas.microsoft.com/office/drawing/2014/main" id="{9F324256-CB41-49B0-8BC4-6B0D24151E2D}"/>
                </a:ext>
              </a:extLst>
            </p:cNvPr>
            <p:cNvSpPr/>
            <p:nvPr/>
          </p:nvSpPr>
          <p:spPr>
            <a:xfrm rot="5400000">
              <a:off x="2510107" y="1729531"/>
              <a:ext cx="734200" cy="663415"/>
            </a:xfrm>
            <a:prstGeom prst="pie">
              <a:avLst>
                <a:gd name="adj1" fmla="val 10734966"/>
                <a:gd name="adj2" fmla="val 162000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>
                <a:solidFill>
                  <a:schemeClr val="tx1"/>
                </a:solidFill>
              </a:endParaRPr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66C57087-E482-4A6C-A2F3-E580BBDFD357}"/>
                </a:ext>
              </a:extLst>
            </p:cNvPr>
            <p:cNvSpPr/>
            <p:nvPr/>
          </p:nvSpPr>
          <p:spPr>
            <a:xfrm>
              <a:off x="764145" y="1717747"/>
              <a:ext cx="2168354" cy="315492"/>
            </a:xfrm>
            <a:prstGeom prst="rect">
              <a:avLst/>
            </a:prstGeom>
            <a:solidFill>
              <a:srgbClr val="9D63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533" b="1" dirty="0">
                  <a:solidFill>
                    <a:srgbClr val="FF0000"/>
                  </a:solidFill>
                </a:rPr>
                <a:t>제품 사양</a:t>
              </a:r>
            </a:p>
          </p:txBody>
        </p:sp>
        <p:sp>
          <p:nvSpPr>
            <p:cNvPr id="62" name="부분 원형 61">
              <a:extLst>
                <a:ext uri="{FF2B5EF4-FFF2-40B4-BE49-F238E27FC236}">
                  <a16:creationId xmlns:a16="http://schemas.microsoft.com/office/drawing/2014/main" id="{C79793D5-9670-49B5-9FE7-C30FAB53200C}"/>
                </a:ext>
              </a:extLst>
            </p:cNvPr>
            <p:cNvSpPr/>
            <p:nvPr/>
          </p:nvSpPr>
          <p:spPr>
            <a:xfrm rot="5400000">
              <a:off x="2571214" y="1779258"/>
              <a:ext cx="630987" cy="507973"/>
            </a:xfrm>
            <a:prstGeom prst="pie">
              <a:avLst>
                <a:gd name="adj1" fmla="val 10793641"/>
                <a:gd name="adj2" fmla="val 16199987"/>
              </a:avLst>
            </a:prstGeom>
            <a:solidFill>
              <a:srgbClr val="9D63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>
                <a:solidFill>
                  <a:schemeClr val="tx1"/>
                </a:solidFill>
              </a:endParaRPr>
            </a:p>
          </p:txBody>
        </p:sp>
        <p:sp>
          <p:nvSpPr>
            <p:cNvPr id="63" name="이등변 삼각형 62">
              <a:extLst>
                <a:ext uri="{FF2B5EF4-FFF2-40B4-BE49-F238E27FC236}">
                  <a16:creationId xmlns:a16="http://schemas.microsoft.com/office/drawing/2014/main" id="{8CCD87A7-0BF7-4F73-9D11-1C1378F38B76}"/>
                </a:ext>
              </a:extLst>
            </p:cNvPr>
            <p:cNvSpPr/>
            <p:nvPr/>
          </p:nvSpPr>
          <p:spPr>
            <a:xfrm rot="16902074">
              <a:off x="753349" y="2026730"/>
              <a:ext cx="76953" cy="69004"/>
            </a:xfrm>
            <a:prstGeom prst="triangle">
              <a:avLst>
                <a:gd name="adj" fmla="val 81308"/>
              </a:avLst>
            </a:prstGeom>
            <a:solidFill>
              <a:srgbClr val="9D63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64" name="부분 원형 63">
              <a:extLst>
                <a:ext uri="{FF2B5EF4-FFF2-40B4-BE49-F238E27FC236}">
                  <a16:creationId xmlns:a16="http://schemas.microsoft.com/office/drawing/2014/main" id="{084D2E20-6231-4899-91AC-D6110ADC66C7}"/>
                </a:ext>
              </a:extLst>
            </p:cNvPr>
            <p:cNvSpPr/>
            <p:nvPr/>
          </p:nvSpPr>
          <p:spPr>
            <a:xfrm rot="5400000">
              <a:off x="6146599" y="1701536"/>
              <a:ext cx="630986" cy="663415"/>
            </a:xfrm>
            <a:prstGeom prst="pie">
              <a:avLst>
                <a:gd name="adj1" fmla="val 10769727"/>
                <a:gd name="adj2" fmla="val 16200015"/>
              </a:avLst>
            </a:prstGeom>
            <a:solidFill>
              <a:srgbClr val="FFCCCC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1" name="표 64">
            <a:extLst>
              <a:ext uri="{FF2B5EF4-FFF2-40B4-BE49-F238E27FC236}">
                <a16:creationId xmlns:a16="http://schemas.microsoft.com/office/drawing/2014/main" id="{4EB3C0E4-CB9A-4EF6-82EF-9AEF0F3F4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628556"/>
              </p:ext>
            </p:extLst>
          </p:nvPr>
        </p:nvGraphicFramePr>
        <p:xfrm>
          <a:off x="840235" y="5129882"/>
          <a:ext cx="5946480" cy="4564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370">
                  <a:extLst>
                    <a:ext uri="{9D8B030D-6E8A-4147-A177-3AD203B41FA5}">
                      <a16:colId xmlns:a16="http://schemas.microsoft.com/office/drawing/2014/main" val="301051302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881408803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606140598"/>
                    </a:ext>
                  </a:extLst>
                </a:gridCol>
                <a:gridCol w="1062662">
                  <a:extLst>
                    <a:ext uri="{9D8B030D-6E8A-4147-A177-3AD203B41FA5}">
                      <a16:colId xmlns:a16="http://schemas.microsoft.com/office/drawing/2014/main" val="1508425452"/>
                    </a:ext>
                  </a:extLst>
                </a:gridCol>
              </a:tblGrid>
              <a:tr h="3170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구분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636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항목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636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636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비고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63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176191"/>
                  </a:ext>
                </a:extLst>
              </a:tr>
              <a:tr h="86400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 pitchFamily="18" charset="0"/>
                        </a:rPr>
                        <a:t>주제어부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 pitchFamily="18" charset="0"/>
                        </a:rPr>
                        <a:t>(Main Board)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i7 Processor, 8GB(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옵션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 ,SSD 512GB(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옵션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   Windows10, Ethernet Giga 2Port, serial    </a:t>
                      </a:r>
                    </a:p>
                    <a:p>
                      <a:pPr marL="0" marR="0" lvl="0" indent="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   2Port~6Port(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옵션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</a:t>
                      </a:r>
                      <a:endParaRPr lang="ko-KR" altLang="en-US" sz="1100" b="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189515"/>
                  </a:ext>
                </a:extLst>
              </a:tr>
              <a:tr h="165589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 pitchFamily="18" charset="0"/>
                        </a:rPr>
                        <a:t>상태 제어부</a:t>
                      </a:r>
                      <a:endParaRPr kumimoji="0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CPU(Samsung S3C6410) ARM11 Core, up to 667Mhz),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NAND Flash memory 128MB, DDR SDRAM 128MB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0" kern="1200" baseline="0" dirty="0" err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함체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온도 감시 및 팬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히터 제어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/DOOR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Ethernet 4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채널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(10/100 Base-T)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Serial 4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채널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(RS232/RS422/RS485), 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콘솔포함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6158370"/>
                  </a:ext>
                </a:extLst>
              </a:tr>
              <a:tr h="86400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LCD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모니터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31.55 inches(801.31mm) diagonal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727.4(H) × 429.0 (V) X 9.9 (B)/22.7 mm(D) 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8bit, 16.7Million colors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878632"/>
                  </a:ext>
                </a:extLst>
              </a:tr>
              <a:tr h="86400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 pitchFamily="18" charset="0"/>
                        </a:rPr>
                        <a:t>함체</a:t>
                      </a:r>
                      <a:endParaRPr lang="ko-KR" altLang="ko-KR" sz="1200" b="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Times New Roman" pitchFamily="18" charset="0"/>
                        </a:rPr>
                        <a:t>재질 </a:t>
                      </a: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Times New Roman" pitchFamily="18" charset="0"/>
                        </a:rPr>
                        <a:t>: Steel 1.6T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Times New Roman" pitchFamily="18" charset="0"/>
                        </a:rPr>
                        <a:t>분체</a:t>
                      </a: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Times New Roman" pitchFamily="18" charset="0"/>
                        </a:rPr>
                        <a:t> 도장 및 아연도금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Times New Roma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525659"/>
                  </a:ext>
                </a:extLst>
              </a:tr>
            </a:tbl>
          </a:graphicData>
        </a:graphic>
      </p:graphicFrame>
      <p:pic>
        <p:nvPicPr>
          <p:cNvPr id="34" name="그림 33">
            <a:extLst>
              <a:ext uri="{FF2B5EF4-FFF2-40B4-BE49-F238E27FC236}">
                <a16:creationId xmlns:a16="http://schemas.microsoft.com/office/drawing/2014/main" id="{A03CD433-BED3-4F30-B31F-AD76A6573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7949" y="1905686"/>
            <a:ext cx="1721981" cy="992974"/>
          </a:xfrm>
          <a:prstGeom prst="rect">
            <a:avLst/>
          </a:prstGeom>
        </p:spPr>
      </p:pic>
      <p:pic>
        <p:nvPicPr>
          <p:cNvPr id="29" name="_x608005448">
            <a:extLst>
              <a:ext uri="{FF2B5EF4-FFF2-40B4-BE49-F238E27FC236}">
                <a16:creationId xmlns:a16="http://schemas.microsoft.com/office/drawing/2014/main" id="{4D9D2256-2172-4FE5-8FCF-2F48CF51E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" r="5476"/>
          <a:stretch>
            <a:fillRect/>
          </a:stretch>
        </p:blipFill>
        <p:spPr bwMode="auto">
          <a:xfrm>
            <a:off x="5796061" y="5567644"/>
            <a:ext cx="898525" cy="65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978B21B-9AE1-4792-819F-72CE96DE3F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8840" y="6918668"/>
            <a:ext cx="923146" cy="481859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8856A53-9F25-436D-BB1A-891A7B7722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6061" y="8183308"/>
            <a:ext cx="898525" cy="400098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8C3A509-7CD6-45ED-A11C-2B3AF6A798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6061" y="8988588"/>
            <a:ext cx="898525" cy="48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38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3930" y="386107"/>
            <a:ext cx="202337" cy="40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0158" tIns="50079" rIns="100158" bIns="50079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1972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EE0338-FF07-4FC7-8D0B-28383CBD4EB2}"/>
              </a:ext>
            </a:extLst>
          </p:cNvPr>
          <p:cNvSpPr txBox="1"/>
          <p:nvPr/>
        </p:nvSpPr>
        <p:spPr>
          <a:xfrm>
            <a:off x="312785" y="283824"/>
            <a:ext cx="4653513" cy="56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67" b="1" dirty="0">
                <a:solidFill>
                  <a:schemeClr val="bg1"/>
                </a:solidFill>
              </a:rPr>
              <a:t>영상정보디스플레이장치 </a:t>
            </a: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58B7DCB3-E4B5-4FBA-A346-0291CE09143B}"/>
              </a:ext>
            </a:extLst>
          </p:cNvPr>
          <p:cNvGrpSpPr/>
          <p:nvPr/>
        </p:nvGrpSpPr>
        <p:grpSpPr>
          <a:xfrm>
            <a:off x="757058" y="1438389"/>
            <a:ext cx="6036475" cy="734200"/>
            <a:chOff x="757324" y="1694139"/>
            <a:chExt cx="6036475" cy="734200"/>
          </a:xfrm>
        </p:grpSpPr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3972EC36-15B2-4FBF-AE67-16D8126DF2D5}"/>
                </a:ext>
              </a:extLst>
            </p:cNvPr>
            <p:cNvSpPr/>
            <p:nvPr/>
          </p:nvSpPr>
          <p:spPr>
            <a:xfrm>
              <a:off x="3000717" y="1717743"/>
              <a:ext cx="3467289" cy="315492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8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33" name="부분 원형 32">
              <a:extLst>
                <a:ext uri="{FF2B5EF4-FFF2-40B4-BE49-F238E27FC236}">
                  <a16:creationId xmlns:a16="http://schemas.microsoft.com/office/drawing/2014/main" id="{BD9977C8-73FE-408A-863D-873BDD2C773E}"/>
                </a:ext>
              </a:extLst>
            </p:cNvPr>
            <p:cNvSpPr/>
            <p:nvPr/>
          </p:nvSpPr>
          <p:spPr>
            <a:xfrm rot="5400000">
              <a:off x="2510107" y="1729531"/>
              <a:ext cx="734200" cy="663415"/>
            </a:xfrm>
            <a:prstGeom prst="pie">
              <a:avLst>
                <a:gd name="adj1" fmla="val 10734966"/>
                <a:gd name="adj2" fmla="val 162000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>
                <a:solidFill>
                  <a:schemeClr val="tx1"/>
                </a:solidFill>
              </a:endParaRP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434C471C-C2D0-432C-A1A8-56208D1C2784}"/>
                </a:ext>
              </a:extLst>
            </p:cNvPr>
            <p:cNvSpPr/>
            <p:nvPr/>
          </p:nvSpPr>
          <p:spPr>
            <a:xfrm>
              <a:off x="764145" y="1717747"/>
              <a:ext cx="2168354" cy="31549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533" b="1" dirty="0"/>
                <a:t>시스템 개요</a:t>
              </a:r>
            </a:p>
          </p:txBody>
        </p:sp>
        <p:sp>
          <p:nvSpPr>
            <p:cNvPr id="12" name="부분 원형 11">
              <a:extLst>
                <a:ext uri="{FF2B5EF4-FFF2-40B4-BE49-F238E27FC236}">
                  <a16:creationId xmlns:a16="http://schemas.microsoft.com/office/drawing/2014/main" id="{E602F185-307C-4B7C-A16D-33D00D6BC214}"/>
                </a:ext>
              </a:extLst>
            </p:cNvPr>
            <p:cNvSpPr/>
            <p:nvPr/>
          </p:nvSpPr>
          <p:spPr>
            <a:xfrm rot="5400000">
              <a:off x="2571214" y="1779258"/>
              <a:ext cx="630987" cy="507973"/>
            </a:xfrm>
            <a:prstGeom prst="pie">
              <a:avLst>
                <a:gd name="adj1" fmla="val 10793641"/>
                <a:gd name="adj2" fmla="val 1619998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>
                <a:solidFill>
                  <a:schemeClr val="tx1"/>
                </a:solidFill>
              </a:endParaRPr>
            </a:p>
          </p:txBody>
        </p:sp>
        <p:sp>
          <p:nvSpPr>
            <p:cNvPr id="13" name="이등변 삼각형 12">
              <a:extLst>
                <a:ext uri="{FF2B5EF4-FFF2-40B4-BE49-F238E27FC236}">
                  <a16:creationId xmlns:a16="http://schemas.microsoft.com/office/drawing/2014/main" id="{3C22E7A8-5449-49F4-A56F-846C731BBC84}"/>
                </a:ext>
              </a:extLst>
            </p:cNvPr>
            <p:cNvSpPr/>
            <p:nvPr/>
          </p:nvSpPr>
          <p:spPr>
            <a:xfrm rot="16902074">
              <a:off x="753349" y="2026730"/>
              <a:ext cx="76953" cy="69004"/>
            </a:xfrm>
            <a:prstGeom prst="triangle">
              <a:avLst>
                <a:gd name="adj" fmla="val 81308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36" name="부분 원형 35">
              <a:extLst>
                <a:ext uri="{FF2B5EF4-FFF2-40B4-BE49-F238E27FC236}">
                  <a16:creationId xmlns:a16="http://schemas.microsoft.com/office/drawing/2014/main" id="{7F884655-AA6C-4AF4-90FF-13F19B80DCA0}"/>
                </a:ext>
              </a:extLst>
            </p:cNvPr>
            <p:cNvSpPr/>
            <p:nvPr/>
          </p:nvSpPr>
          <p:spPr>
            <a:xfrm rot="5400000">
              <a:off x="6146599" y="1701536"/>
              <a:ext cx="630986" cy="663415"/>
            </a:xfrm>
            <a:prstGeom prst="pie">
              <a:avLst>
                <a:gd name="adj1" fmla="val 10769727"/>
                <a:gd name="adj2" fmla="val 16200015"/>
              </a:avLst>
            </a:prstGeom>
            <a:solidFill>
              <a:schemeClr val="accent6">
                <a:lumMod val="20000"/>
                <a:lumOff val="8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F3414959-1156-4E2E-BEE0-38857DB6EC27}"/>
              </a:ext>
            </a:extLst>
          </p:cNvPr>
          <p:cNvSpPr txBox="1"/>
          <p:nvPr/>
        </p:nvSpPr>
        <p:spPr>
          <a:xfrm>
            <a:off x="743150" y="1913578"/>
            <a:ext cx="3467289" cy="93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95" dirty="0"/>
              <a:t>본 시스템은 각종 광고 및 데이터를 표출 하여 사용자의 편의 및 안내를 할 수 있도록 설계 되어 있으며</a:t>
            </a:r>
            <a:r>
              <a:rPr lang="en-US" altLang="ko-KR" sz="1095" dirty="0"/>
              <a:t>, </a:t>
            </a:r>
            <a:r>
              <a:rPr lang="ko-KR" altLang="en-US" sz="1095" dirty="0"/>
              <a:t>옥외형으로 설계 되어 있어 행사장</a:t>
            </a:r>
            <a:r>
              <a:rPr lang="en-US" altLang="ko-KR" sz="1095" dirty="0"/>
              <a:t>, </a:t>
            </a:r>
            <a:r>
              <a:rPr lang="ko-KR" altLang="en-US" sz="1095" dirty="0"/>
              <a:t>구조물 등에 설치가 용이하며</a:t>
            </a:r>
            <a:r>
              <a:rPr lang="en-US" altLang="ko-KR" sz="1095" dirty="0"/>
              <a:t>, </a:t>
            </a:r>
            <a:r>
              <a:rPr lang="ko-KR" altLang="en-US" sz="1095" dirty="0"/>
              <a:t>각종 시스템과 연계를 하여 표출을 할 수 있도록 설계 되어 있는 제품이다</a:t>
            </a:r>
          </a:p>
        </p:txBody>
      </p: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9404BB38-52DA-4D9B-9707-23DD8282A1EF}"/>
              </a:ext>
            </a:extLst>
          </p:cNvPr>
          <p:cNvGrpSpPr/>
          <p:nvPr/>
        </p:nvGrpSpPr>
        <p:grpSpPr>
          <a:xfrm>
            <a:off x="764146" y="2960514"/>
            <a:ext cx="6036475" cy="734200"/>
            <a:chOff x="757324" y="1694139"/>
            <a:chExt cx="6036475" cy="734200"/>
          </a:xfrm>
        </p:grpSpPr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3387D6E4-89BF-4110-8540-AC9CA2EF43C9}"/>
                </a:ext>
              </a:extLst>
            </p:cNvPr>
            <p:cNvSpPr/>
            <p:nvPr/>
          </p:nvSpPr>
          <p:spPr>
            <a:xfrm>
              <a:off x="3000717" y="1717743"/>
              <a:ext cx="3467289" cy="315492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8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45" name="부분 원형 44">
              <a:extLst>
                <a:ext uri="{FF2B5EF4-FFF2-40B4-BE49-F238E27FC236}">
                  <a16:creationId xmlns:a16="http://schemas.microsoft.com/office/drawing/2014/main" id="{16179217-D7F0-4305-9D07-E39C02AEA7D0}"/>
                </a:ext>
              </a:extLst>
            </p:cNvPr>
            <p:cNvSpPr/>
            <p:nvPr/>
          </p:nvSpPr>
          <p:spPr>
            <a:xfrm rot="5400000">
              <a:off x="2510107" y="1729531"/>
              <a:ext cx="734200" cy="663415"/>
            </a:xfrm>
            <a:prstGeom prst="pie">
              <a:avLst>
                <a:gd name="adj1" fmla="val 10734966"/>
                <a:gd name="adj2" fmla="val 162000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>
                <a:solidFill>
                  <a:schemeClr val="tx1"/>
                </a:solidFill>
              </a:endParaRPr>
            </a:p>
          </p:txBody>
        </p:sp>
        <p:sp>
          <p:nvSpPr>
            <p:cNvPr id="46" name="직사각형 45">
              <a:extLst>
                <a:ext uri="{FF2B5EF4-FFF2-40B4-BE49-F238E27FC236}">
                  <a16:creationId xmlns:a16="http://schemas.microsoft.com/office/drawing/2014/main" id="{F1E542D8-68BF-45D8-B169-AC760F654E28}"/>
                </a:ext>
              </a:extLst>
            </p:cNvPr>
            <p:cNvSpPr/>
            <p:nvPr/>
          </p:nvSpPr>
          <p:spPr>
            <a:xfrm>
              <a:off x="764145" y="1717747"/>
              <a:ext cx="2168354" cy="31549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533" b="1" dirty="0"/>
                <a:t>시스템 특장점</a:t>
              </a:r>
            </a:p>
          </p:txBody>
        </p:sp>
        <p:sp>
          <p:nvSpPr>
            <p:cNvPr id="47" name="부분 원형 46">
              <a:extLst>
                <a:ext uri="{FF2B5EF4-FFF2-40B4-BE49-F238E27FC236}">
                  <a16:creationId xmlns:a16="http://schemas.microsoft.com/office/drawing/2014/main" id="{59D12339-C21B-410C-943B-91F87E5E94DA}"/>
                </a:ext>
              </a:extLst>
            </p:cNvPr>
            <p:cNvSpPr/>
            <p:nvPr/>
          </p:nvSpPr>
          <p:spPr>
            <a:xfrm rot="5400000">
              <a:off x="2571214" y="1779258"/>
              <a:ext cx="630987" cy="507973"/>
            </a:xfrm>
            <a:prstGeom prst="pie">
              <a:avLst>
                <a:gd name="adj1" fmla="val 10793641"/>
                <a:gd name="adj2" fmla="val 1619998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>
                <a:solidFill>
                  <a:schemeClr val="tx1"/>
                </a:solidFill>
              </a:endParaRPr>
            </a:p>
          </p:txBody>
        </p:sp>
        <p:sp>
          <p:nvSpPr>
            <p:cNvPr id="48" name="이등변 삼각형 47">
              <a:extLst>
                <a:ext uri="{FF2B5EF4-FFF2-40B4-BE49-F238E27FC236}">
                  <a16:creationId xmlns:a16="http://schemas.microsoft.com/office/drawing/2014/main" id="{4521197D-A311-432E-84A7-9C30CACC8BB0}"/>
                </a:ext>
              </a:extLst>
            </p:cNvPr>
            <p:cNvSpPr/>
            <p:nvPr/>
          </p:nvSpPr>
          <p:spPr>
            <a:xfrm rot="16902074">
              <a:off x="753349" y="2026730"/>
              <a:ext cx="76953" cy="69004"/>
            </a:xfrm>
            <a:prstGeom prst="triangle">
              <a:avLst>
                <a:gd name="adj" fmla="val 81308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49" name="부분 원형 48">
              <a:extLst>
                <a:ext uri="{FF2B5EF4-FFF2-40B4-BE49-F238E27FC236}">
                  <a16:creationId xmlns:a16="http://schemas.microsoft.com/office/drawing/2014/main" id="{AA2F8A8A-55B5-429C-BECD-BB8939EE7838}"/>
                </a:ext>
              </a:extLst>
            </p:cNvPr>
            <p:cNvSpPr/>
            <p:nvPr/>
          </p:nvSpPr>
          <p:spPr>
            <a:xfrm rot="5400000">
              <a:off x="6146599" y="1701536"/>
              <a:ext cx="630986" cy="663415"/>
            </a:xfrm>
            <a:prstGeom prst="pie">
              <a:avLst>
                <a:gd name="adj1" fmla="val 10769727"/>
                <a:gd name="adj2" fmla="val 16200015"/>
              </a:avLst>
            </a:prstGeom>
            <a:solidFill>
              <a:schemeClr val="accent6">
                <a:lumMod val="20000"/>
                <a:lumOff val="8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 dirty="0">
                <a:solidFill>
                  <a:schemeClr val="tx1"/>
                </a:solidFill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122DC0A0-1FFA-4805-95D9-E252E8D60AAC}"/>
              </a:ext>
            </a:extLst>
          </p:cNvPr>
          <p:cNvSpPr txBox="1"/>
          <p:nvPr/>
        </p:nvSpPr>
        <p:spPr>
          <a:xfrm>
            <a:off x="791826" y="3408131"/>
            <a:ext cx="6156363" cy="93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ko-KR" altLang="en-US" sz="1095" dirty="0"/>
              <a:t>각종 시스템과의 연계 가능</a:t>
            </a:r>
            <a:r>
              <a:rPr lang="en-US" altLang="ko-KR" sz="1095" dirty="0"/>
              <a:t>(</a:t>
            </a:r>
            <a:r>
              <a:rPr lang="ko-KR" altLang="en-US" sz="1095" dirty="0"/>
              <a:t>광고 서버</a:t>
            </a:r>
            <a:r>
              <a:rPr lang="en-US" altLang="ko-KR" sz="1095" dirty="0"/>
              <a:t>, </a:t>
            </a:r>
            <a:r>
              <a:rPr lang="ko-KR" altLang="en-US" sz="1095" dirty="0"/>
              <a:t>온도</a:t>
            </a:r>
            <a:r>
              <a:rPr lang="en-US" altLang="ko-KR" sz="1095" dirty="0"/>
              <a:t>, </a:t>
            </a:r>
            <a:r>
              <a:rPr lang="ko-KR" altLang="en-US" sz="1095" dirty="0"/>
              <a:t>습도</a:t>
            </a:r>
            <a:r>
              <a:rPr lang="en-US" altLang="ko-KR" sz="1095" dirty="0"/>
              <a:t>, </a:t>
            </a:r>
            <a:r>
              <a:rPr lang="ko-KR" altLang="en-US" sz="1095" dirty="0"/>
              <a:t>환경정보 표출</a:t>
            </a:r>
            <a:r>
              <a:rPr lang="en-US" altLang="ko-KR" sz="1095" dirty="0"/>
              <a:t>)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ko-KR" altLang="en-US" sz="1095" dirty="0"/>
              <a:t>케이스의 제작화로 맞춤형 제작가능</a:t>
            </a:r>
            <a:r>
              <a:rPr lang="en-US" altLang="ko-KR" sz="1095" dirty="0"/>
              <a:t>(</a:t>
            </a:r>
            <a:r>
              <a:rPr lang="ko-KR" altLang="en-US" sz="1095" dirty="0"/>
              <a:t>멀티 스크린가능 </a:t>
            </a:r>
            <a:r>
              <a:rPr lang="en-US" altLang="ko-KR" sz="1095" dirty="0"/>
              <a:t>2X2, 4X4 </a:t>
            </a:r>
            <a:r>
              <a:rPr lang="ko-KR" altLang="en-US" sz="1095" dirty="0"/>
              <a:t>등 제작 가능</a:t>
            </a:r>
            <a:r>
              <a:rPr lang="en-US" altLang="ko-KR" sz="1095" dirty="0"/>
              <a:t>)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ko-KR" altLang="en-US" sz="1095" dirty="0"/>
              <a:t>각종 </a:t>
            </a:r>
            <a:r>
              <a:rPr lang="en-US" altLang="ko-KR" sz="1095" dirty="0"/>
              <a:t>S/W</a:t>
            </a:r>
            <a:r>
              <a:rPr lang="ko-KR" altLang="en-US" sz="1095" dirty="0"/>
              <a:t>와의 연동이 가능 하여 편의에 맞게 설치 가능</a:t>
            </a:r>
            <a:r>
              <a:rPr lang="en-US" altLang="ko-KR" sz="1095" dirty="0"/>
              <a:t>(</a:t>
            </a:r>
            <a:r>
              <a:rPr lang="ko-KR" altLang="en-US" sz="1095" dirty="0"/>
              <a:t>옥외 광고</a:t>
            </a:r>
            <a:r>
              <a:rPr lang="en-US" altLang="ko-KR" sz="1095" dirty="0"/>
              <a:t>, </a:t>
            </a:r>
            <a:r>
              <a:rPr lang="ko-KR" altLang="en-US" sz="1095" dirty="0"/>
              <a:t>구조물 장착</a:t>
            </a:r>
            <a:r>
              <a:rPr lang="en-US" altLang="ko-KR" sz="1095" dirty="0"/>
              <a:t>, </a:t>
            </a:r>
            <a:r>
              <a:rPr lang="ko-KR" altLang="en-US" sz="1095" b="1" dirty="0">
                <a:solidFill>
                  <a:srgbClr val="FF0000"/>
                </a:solidFill>
              </a:rPr>
              <a:t>스탠드형</a:t>
            </a:r>
            <a:r>
              <a:rPr lang="en-US" altLang="ko-KR" sz="1095" dirty="0"/>
              <a:t> </a:t>
            </a:r>
            <a:r>
              <a:rPr lang="ko-KR" altLang="en-US" sz="1095" dirty="0"/>
              <a:t>등</a:t>
            </a:r>
            <a:r>
              <a:rPr lang="en-US" altLang="ko-KR" sz="1095" dirty="0"/>
              <a:t>)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ko-KR" altLang="en-US" sz="1095" dirty="0"/>
              <a:t>고객의 필요에 최적화된 레이아웃과 기능을 구현할 수 있도록 별도의 시스템을 개발 가능</a:t>
            </a:r>
            <a:br>
              <a:rPr lang="en-US" altLang="ko-KR" sz="1095" dirty="0"/>
            </a:br>
            <a:r>
              <a:rPr lang="en-US" altLang="ko-KR" sz="1095" dirty="0"/>
              <a:t>(</a:t>
            </a:r>
            <a:r>
              <a:rPr lang="ko-KR" altLang="en-US" sz="1095" dirty="0"/>
              <a:t>관광안내</a:t>
            </a:r>
            <a:r>
              <a:rPr lang="en-US" altLang="ko-KR" sz="1095" dirty="0"/>
              <a:t>, </a:t>
            </a:r>
            <a:r>
              <a:rPr lang="ko-KR" altLang="en-US" sz="1095" dirty="0"/>
              <a:t>기업홍보</a:t>
            </a:r>
            <a:r>
              <a:rPr lang="en-US" altLang="ko-KR" sz="1095" dirty="0"/>
              <a:t>,</a:t>
            </a:r>
            <a:r>
              <a:rPr lang="ko-KR" altLang="en-US" sz="1095" dirty="0"/>
              <a:t>이벤트</a:t>
            </a:r>
            <a:r>
              <a:rPr lang="en-US" altLang="ko-KR" sz="1095" dirty="0"/>
              <a:t>, </a:t>
            </a:r>
            <a:r>
              <a:rPr lang="ko-KR" altLang="en-US" sz="1095" dirty="0"/>
              <a:t>전시</a:t>
            </a:r>
            <a:r>
              <a:rPr lang="en-US" altLang="ko-KR" sz="1095" dirty="0"/>
              <a:t>, </a:t>
            </a:r>
            <a:r>
              <a:rPr lang="ko-KR" altLang="en-US" sz="1095" dirty="0"/>
              <a:t>특수목적 맞춤형</a:t>
            </a:r>
            <a:r>
              <a:rPr lang="en-US" altLang="ko-KR" sz="1095" dirty="0"/>
              <a:t>)</a:t>
            </a:r>
          </a:p>
        </p:txBody>
      </p: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F2D26D4F-4B54-49C9-93EF-C79EDD6C404A}"/>
              </a:ext>
            </a:extLst>
          </p:cNvPr>
          <p:cNvGrpSpPr/>
          <p:nvPr/>
        </p:nvGrpSpPr>
        <p:grpSpPr>
          <a:xfrm>
            <a:off x="774596" y="4481594"/>
            <a:ext cx="6036475" cy="734200"/>
            <a:chOff x="757324" y="1694139"/>
            <a:chExt cx="6036475" cy="734200"/>
          </a:xfrm>
        </p:grpSpPr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38101D7B-657B-4C27-A468-77279CE388D6}"/>
                </a:ext>
              </a:extLst>
            </p:cNvPr>
            <p:cNvSpPr/>
            <p:nvPr/>
          </p:nvSpPr>
          <p:spPr>
            <a:xfrm>
              <a:off x="3000717" y="1717743"/>
              <a:ext cx="3467289" cy="315492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8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60" name="부분 원형 59">
              <a:extLst>
                <a:ext uri="{FF2B5EF4-FFF2-40B4-BE49-F238E27FC236}">
                  <a16:creationId xmlns:a16="http://schemas.microsoft.com/office/drawing/2014/main" id="{9F324256-CB41-49B0-8BC4-6B0D24151E2D}"/>
                </a:ext>
              </a:extLst>
            </p:cNvPr>
            <p:cNvSpPr/>
            <p:nvPr/>
          </p:nvSpPr>
          <p:spPr>
            <a:xfrm rot="5400000">
              <a:off x="2510107" y="1729531"/>
              <a:ext cx="734200" cy="663415"/>
            </a:xfrm>
            <a:prstGeom prst="pie">
              <a:avLst>
                <a:gd name="adj1" fmla="val 10734966"/>
                <a:gd name="adj2" fmla="val 162000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>
                <a:solidFill>
                  <a:schemeClr val="tx1"/>
                </a:solidFill>
              </a:endParaRPr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66C57087-E482-4A6C-A2F3-E580BBDFD357}"/>
                </a:ext>
              </a:extLst>
            </p:cNvPr>
            <p:cNvSpPr/>
            <p:nvPr/>
          </p:nvSpPr>
          <p:spPr>
            <a:xfrm>
              <a:off x="764145" y="1717747"/>
              <a:ext cx="2168354" cy="31549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533" b="1" dirty="0">
                  <a:solidFill>
                    <a:srgbClr val="FF0000"/>
                  </a:solidFill>
                </a:rPr>
                <a:t>제품 사양</a:t>
              </a:r>
            </a:p>
          </p:txBody>
        </p:sp>
        <p:sp>
          <p:nvSpPr>
            <p:cNvPr id="62" name="부분 원형 61">
              <a:extLst>
                <a:ext uri="{FF2B5EF4-FFF2-40B4-BE49-F238E27FC236}">
                  <a16:creationId xmlns:a16="http://schemas.microsoft.com/office/drawing/2014/main" id="{C79793D5-9670-49B5-9FE7-C30FAB53200C}"/>
                </a:ext>
              </a:extLst>
            </p:cNvPr>
            <p:cNvSpPr/>
            <p:nvPr/>
          </p:nvSpPr>
          <p:spPr>
            <a:xfrm rot="5400000">
              <a:off x="2571214" y="1779258"/>
              <a:ext cx="630987" cy="507973"/>
            </a:xfrm>
            <a:prstGeom prst="pie">
              <a:avLst>
                <a:gd name="adj1" fmla="val 10793641"/>
                <a:gd name="adj2" fmla="val 1619998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>
                <a:solidFill>
                  <a:schemeClr val="tx1"/>
                </a:solidFill>
              </a:endParaRPr>
            </a:p>
          </p:txBody>
        </p:sp>
        <p:sp>
          <p:nvSpPr>
            <p:cNvPr id="63" name="이등변 삼각형 62">
              <a:extLst>
                <a:ext uri="{FF2B5EF4-FFF2-40B4-BE49-F238E27FC236}">
                  <a16:creationId xmlns:a16="http://schemas.microsoft.com/office/drawing/2014/main" id="{8CCD87A7-0BF7-4F73-9D11-1C1378F38B76}"/>
                </a:ext>
              </a:extLst>
            </p:cNvPr>
            <p:cNvSpPr/>
            <p:nvPr/>
          </p:nvSpPr>
          <p:spPr>
            <a:xfrm rot="16902074">
              <a:off x="753349" y="2026730"/>
              <a:ext cx="76953" cy="69004"/>
            </a:xfrm>
            <a:prstGeom prst="triangle">
              <a:avLst>
                <a:gd name="adj" fmla="val 81308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/>
            </a:p>
          </p:txBody>
        </p:sp>
        <p:sp>
          <p:nvSpPr>
            <p:cNvPr id="64" name="부분 원형 63">
              <a:extLst>
                <a:ext uri="{FF2B5EF4-FFF2-40B4-BE49-F238E27FC236}">
                  <a16:creationId xmlns:a16="http://schemas.microsoft.com/office/drawing/2014/main" id="{084D2E20-6231-4899-91AC-D6110ADC66C7}"/>
                </a:ext>
              </a:extLst>
            </p:cNvPr>
            <p:cNvSpPr/>
            <p:nvPr/>
          </p:nvSpPr>
          <p:spPr>
            <a:xfrm rot="5400000">
              <a:off x="6146599" y="1701536"/>
              <a:ext cx="630986" cy="663415"/>
            </a:xfrm>
            <a:prstGeom prst="pie">
              <a:avLst>
                <a:gd name="adj1" fmla="val 10769727"/>
                <a:gd name="adj2" fmla="val 16200015"/>
              </a:avLst>
            </a:prstGeom>
            <a:solidFill>
              <a:schemeClr val="accent6">
                <a:lumMod val="20000"/>
                <a:lumOff val="8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972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1" name="표 64">
            <a:extLst>
              <a:ext uri="{FF2B5EF4-FFF2-40B4-BE49-F238E27FC236}">
                <a16:creationId xmlns:a16="http://schemas.microsoft.com/office/drawing/2014/main" id="{4EB3C0E4-CB9A-4EF6-82EF-9AEF0F3F4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040038"/>
              </p:ext>
            </p:extLst>
          </p:nvPr>
        </p:nvGraphicFramePr>
        <p:xfrm>
          <a:off x="783829" y="5012233"/>
          <a:ext cx="5946480" cy="4680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370">
                  <a:extLst>
                    <a:ext uri="{9D8B030D-6E8A-4147-A177-3AD203B41FA5}">
                      <a16:colId xmlns:a16="http://schemas.microsoft.com/office/drawing/2014/main" val="301051302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881408803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606140598"/>
                    </a:ext>
                  </a:extLst>
                </a:gridCol>
                <a:gridCol w="1062662">
                  <a:extLst>
                    <a:ext uri="{9D8B030D-6E8A-4147-A177-3AD203B41FA5}">
                      <a16:colId xmlns:a16="http://schemas.microsoft.com/office/drawing/2014/main" val="1508425452"/>
                    </a:ext>
                  </a:extLst>
                </a:gridCol>
              </a:tblGrid>
              <a:tr h="287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구분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항목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사양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비고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176191"/>
                  </a:ext>
                </a:extLst>
              </a:tr>
              <a:tr h="623181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rgbClr val="558ED5"/>
                          </a:solidFill>
                        </a:rPr>
                        <a:t>사양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rgbClr val="558ED5"/>
                          </a:solidFill>
                        </a:rPr>
                        <a:t>제어</a:t>
                      </a:r>
                      <a:r>
                        <a:rPr lang="en-US" altLang="ko-KR" sz="1200" dirty="0">
                          <a:solidFill>
                            <a:srgbClr val="558ED5"/>
                          </a:solidFill>
                        </a:rPr>
                        <a:t>PC</a:t>
                      </a:r>
                      <a:endParaRPr lang="ko-KR" altLang="en-US" sz="1200" dirty="0">
                        <a:solidFill>
                          <a:srgbClr val="558ED5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i7 Processor, 8GB(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옵션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,SSD 512GB(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옵션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Windows10, Ethernet Giga 2Port, serial 2Port~6Port(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옵션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1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189515"/>
                  </a:ext>
                </a:extLst>
              </a:tr>
              <a:tr h="79895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baseline="0" dirty="0">
                          <a:solidFill>
                            <a:srgbClr val="558ED5"/>
                          </a:solidFill>
                          <a:latin typeface="+mn-ea"/>
                          <a:ea typeface="+mn-ea"/>
                          <a:cs typeface="+mn-cs"/>
                        </a:rPr>
                        <a:t>LCD </a:t>
                      </a:r>
                      <a:r>
                        <a:rPr lang="ko-KR" altLang="en-US" sz="1200" b="0" kern="1200" baseline="0" dirty="0">
                          <a:solidFill>
                            <a:srgbClr val="558ED5"/>
                          </a:solidFill>
                          <a:latin typeface="+mn-ea"/>
                          <a:ea typeface="+mn-ea"/>
                          <a:cs typeface="+mn-cs"/>
                        </a:rPr>
                        <a:t>모니터</a:t>
                      </a:r>
                      <a:endParaRPr lang="ko-KR" altLang="en-US" sz="1200" dirty="0">
                        <a:solidFill>
                          <a:srgbClr val="558ED5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31.55 inches(801.31mm) diagonal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727.4(H) × 429.0 (V) X 9.9 (B)/22.7 mm(D) 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8bit, 16.7Million colors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OPTION(LCD 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패널 크기 변경 가능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1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6158370"/>
                  </a:ext>
                </a:extLst>
              </a:tr>
              <a:tr h="73370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200" b="1" kern="1200" baseline="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터치패널</a:t>
                      </a:r>
                      <a:r>
                        <a:rPr lang="en-US" altLang="ko-KR" sz="1200" b="0" kern="1200" baseline="0" dirty="0">
                          <a:solidFill>
                            <a:srgbClr val="558ED5"/>
                          </a:solidFill>
                          <a:latin typeface="+mn-ea"/>
                          <a:ea typeface="+mn-ea"/>
                          <a:cs typeface="+mn-cs"/>
                        </a:rPr>
                        <a:t>(OPTION)</a:t>
                      </a:r>
                      <a:endParaRPr lang="ko-KR" altLang="ko-KR" sz="1200" b="0" kern="1200" baseline="0" dirty="0">
                        <a:solidFill>
                          <a:srgbClr val="558ED5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100.00mm x 40.00mm 	</a:t>
                      </a:r>
                      <a:endParaRPr lang="ko-KR" altLang="en-US" sz="11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D.C.+5V (150mW Power supply</a:t>
                      </a:r>
                      <a:endParaRPr lang="ko-KR" altLang="en-US" sz="11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Up to 10 points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5878632"/>
                  </a:ext>
                </a:extLst>
              </a:tr>
              <a:tr h="150202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200" b="0" kern="1200" baseline="0" dirty="0">
                          <a:solidFill>
                            <a:srgbClr val="558ED5"/>
                          </a:solidFill>
                          <a:latin typeface="+mn-ea"/>
                          <a:ea typeface="+mn-ea"/>
                          <a:cs typeface="+mn-cs"/>
                        </a:rPr>
                        <a:t>환경정보</a:t>
                      </a:r>
                      <a:endParaRPr lang="en-US" altLang="ko-KR" sz="1200" b="0" kern="1200" baseline="0" dirty="0">
                        <a:solidFill>
                          <a:srgbClr val="558ED5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200" b="0" kern="1200" baseline="0" dirty="0">
                          <a:solidFill>
                            <a:srgbClr val="558ED5"/>
                          </a:solidFill>
                          <a:latin typeface="+mn-ea"/>
                          <a:ea typeface="+mn-ea"/>
                          <a:cs typeface="+mn-cs"/>
                        </a:rPr>
                        <a:t>제어기</a:t>
                      </a:r>
                      <a:endParaRPr lang="ko-KR" altLang="ko-KR" sz="1200" b="0" kern="1200" baseline="0" dirty="0">
                        <a:solidFill>
                          <a:srgbClr val="558ED5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CPU(Samsung S3C6410) ARM11 Core, up to 667Mhz),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NAND Flash memory 128MB, DDR SDRAM 128MB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0" kern="1200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함체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온도 감시 및 팬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히터 제어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/DOOR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Ethernet 4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채널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(10/100 Base-T)</a:t>
                      </a:r>
                    </a:p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Serial 4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채널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(RS232/RS422/RS485), 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콘솔포함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9525659"/>
                  </a:ext>
                </a:extLst>
              </a:tr>
              <a:tr h="28762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kern="1200" baseline="0" dirty="0">
                          <a:solidFill>
                            <a:srgbClr val="558ED5"/>
                          </a:solidFill>
                          <a:latin typeface="+mn-ea"/>
                          <a:ea typeface="+mn-ea"/>
                          <a:cs typeface="+mn-cs"/>
                        </a:rPr>
                        <a:t>소프트웨어</a:t>
                      </a:r>
                      <a:endParaRPr lang="ko-KR" altLang="en-US" sz="1200" dirty="0">
                        <a:solidFill>
                          <a:srgbClr val="558ED5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1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지정 요구사항 표출</a:t>
                      </a:r>
                      <a:endParaRPr lang="en-US" altLang="ko-KR" sz="1100" b="1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5354641"/>
                  </a:ext>
                </a:extLst>
              </a:tr>
              <a:tr h="4474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solidFill>
                            <a:srgbClr val="558ED5"/>
                          </a:solidFill>
                        </a:rPr>
                        <a:t>함체</a:t>
                      </a:r>
                      <a:endParaRPr lang="ko-KR" altLang="en-US" sz="1200" dirty="0">
                        <a:solidFill>
                          <a:srgbClr val="558ED5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0" kern="1200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스테인레스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스틸</a:t>
                      </a:r>
                      <a:endParaRPr lang="en-US" altLang="ko-KR" sz="11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144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형태에 맞는 구조물 브라켓 제작 형식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1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335684"/>
                  </a:ext>
                </a:extLst>
              </a:tr>
            </a:tbl>
          </a:graphicData>
        </a:graphic>
      </p:graphicFrame>
      <p:pic>
        <p:nvPicPr>
          <p:cNvPr id="34" name="그림 33">
            <a:extLst>
              <a:ext uri="{FF2B5EF4-FFF2-40B4-BE49-F238E27FC236}">
                <a16:creationId xmlns:a16="http://schemas.microsoft.com/office/drawing/2014/main" id="{A03CD433-BED3-4F30-B31F-AD76A6573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2447" y="1876325"/>
            <a:ext cx="1721981" cy="99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993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3873</TotalTime>
  <Words>524</Words>
  <Application>Microsoft Office PowerPoint</Application>
  <PresentationFormat>사용자 지정</PresentationFormat>
  <Paragraphs>70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나눔고딕</vt:lpstr>
      <vt:lpstr>맑은 고딕</vt:lpstr>
      <vt:lpstr>Arial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KOREA</dc:creator>
  <cp:lastModifiedBy>김나영</cp:lastModifiedBy>
  <cp:revision>219</cp:revision>
  <cp:lastPrinted>2021-07-14T05:28:27Z</cp:lastPrinted>
  <dcterms:created xsi:type="dcterms:W3CDTF">2015-01-20T07:49:27Z</dcterms:created>
  <dcterms:modified xsi:type="dcterms:W3CDTF">2023-10-05T02:03:53Z</dcterms:modified>
</cp:coreProperties>
</file>